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20" r:id="rId3"/>
    <p:sldId id="293" r:id="rId4"/>
    <p:sldId id="294" r:id="rId5"/>
    <p:sldId id="307" r:id="rId6"/>
    <p:sldId id="295" r:id="rId7"/>
    <p:sldId id="310" r:id="rId8"/>
    <p:sldId id="298" r:id="rId9"/>
    <p:sldId id="300" r:id="rId10"/>
    <p:sldId id="302" r:id="rId11"/>
    <p:sldId id="311" r:id="rId12"/>
    <p:sldId id="323" r:id="rId13"/>
    <p:sldId id="325" r:id="rId14"/>
    <p:sldId id="324" r:id="rId15"/>
    <p:sldId id="327" r:id="rId16"/>
    <p:sldId id="312" r:id="rId17"/>
    <p:sldId id="305" r:id="rId18"/>
    <p:sldId id="315" r:id="rId19"/>
    <p:sldId id="318" r:id="rId20"/>
    <p:sldId id="306" r:id="rId21"/>
    <p:sldId id="301" r:id="rId22"/>
    <p:sldId id="299" r:id="rId23"/>
    <p:sldId id="326" r:id="rId24"/>
    <p:sldId id="321" r:id="rId25"/>
    <p:sldId id="32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2FD"/>
    <a:srgbClr val="064995"/>
    <a:srgbClr val="00B0F1"/>
    <a:srgbClr val="0253CA"/>
    <a:srgbClr val="005879"/>
    <a:srgbClr val="1272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17" autoAdjust="0"/>
  </p:normalViewPr>
  <p:slideViewPr>
    <p:cSldViewPr snapToGrid="0">
      <p:cViewPr varScale="1">
        <p:scale>
          <a:sx n="52" d="100"/>
          <a:sy n="52" d="100"/>
        </p:scale>
        <p:origin x="86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D71DD-E8AF-45B5-8066-7AAA8A468B4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41D7F-3D1B-4C5C-98FC-0B3CF85805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1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Five Q </a:t>
            </a:r>
            <a:r>
              <a:rPr lang="ko-KR" altLang="en-US" dirty="0" smtClean="0"/>
              <a:t>팀 발표를 맡은 </a:t>
            </a:r>
            <a:r>
              <a:rPr lang="ko-KR" altLang="en-US" dirty="0" err="1" smtClean="0"/>
              <a:t>김재경입니다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저희는 삼성전기와 기업 연계로 </a:t>
            </a:r>
            <a:r>
              <a:rPr lang="en-US" altLang="ko-KR" dirty="0" smtClean="0"/>
              <a:t>Deep Learning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분석을 주제로  프로젝트를 진행했습니다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9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481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본격적인 회사 소개에 앞서</a:t>
            </a:r>
            <a:endParaRPr lang="en-US" altLang="ko-KR" dirty="0" smtClean="0"/>
          </a:p>
          <a:p>
            <a:r>
              <a:rPr lang="ko-KR" altLang="en-US" dirty="0" smtClean="0"/>
              <a:t>분석과 예측이라는</a:t>
            </a:r>
            <a:r>
              <a:rPr lang="ko-KR" altLang="en-US" baseline="0" dirty="0" smtClean="0"/>
              <a:t> 단어를 듣자마자 떠오르시는 생각이 무엇인가요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  <a:p>
            <a:r>
              <a:rPr lang="ko-KR" altLang="en-US" baseline="0" dirty="0" smtClean="0"/>
              <a:t>마냥</a:t>
            </a:r>
            <a:r>
              <a:rPr lang="ko-KR" altLang="en-US" dirty="0" smtClean="0"/>
              <a:t> 멀게만 느껴지시나요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218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혹은 친숙하지 않은 그래프로 </a:t>
            </a:r>
            <a:r>
              <a:rPr lang="ko-KR" altLang="en-US" dirty="0" err="1" smtClean="0"/>
              <a:t>다가오시나요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조금 더 깊게 생각해보시면 분석과 예측이 저희 생활에서 동떨어진 것이 아님을 아실 것입니다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예를들어</a:t>
            </a:r>
            <a:endParaRPr lang="en-US" altLang="ko-KR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자전거 수요를 분석해서 자전거 수요를 예측을 할 수도 있고</a:t>
            </a:r>
            <a:endParaRPr lang="en-US" altLang="ko-KR" dirty="0" smtClean="0"/>
          </a:p>
          <a:p>
            <a:r>
              <a:rPr lang="ko-KR" altLang="en-US" dirty="0" smtClean="0"/>
              <a:t>날씨를 분석해서 날씨를 예측</a:t>
            </a:r>
            <a:r>
              <a:rPr lang="ko-KR" altLang="en-US" baseline="0" dirty="0" smtClean="0"/>
              <a:t> 할 수도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주식을 분석해서 주식을 예측할 수도 있습니다</a:t>
            </a:r>
            <a:r>
              <a:rPr lang="en-US" altLang="ko-KR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5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짧은 영상 한번 보시죠</a:t>
            </a:r>
            <a:endParaRPr lang="en-US" altLang="ko-KR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Five Q</a:t>
            </a:r>
            <a:r>
              <a:rPr lang="ko-KR" altLang="en-US" baseline="0" dirty="0" smtClean="0"/>
              <a:t>는 데이터 분석 및 예측을 전문으로 하고있는 회사입니다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zh-CN" baseline="0" dirty="0" smtClean="0"/>
              <a:t>2020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명의 팀원이 다음과 같은 다섯 개의 </a:t>
            </a:r>
            <a:r>
              <a:rPr lang="en-US" altLang="ko-KR" baseline="0" dirty="0" smtClean="0"/>
              <a:t>Q</a:t>
            </a:r>
            <a:r>
              <a:rPr lang="ko-KR" altLang="en-US" baseline="0" dirty="0" smtClean="0"/>
              <a:t>를 경영 철학으로 가지고 출발하였고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 </a:t>
            </a:r>
            <a:r>
              <a:rPr lang="en-US" altLang="ko-KR" baseline="0" dirty="0" smtClean="0"/>
              <a:t>11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명의 </a:t>
            </a:r>
            <a:r>
              <a:rPr lang="ko-KR" altLang="en-US" baseline="0" dirty="0" err="1" smtClean="0"/>
              <a:t>크루원이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zh-CN" dirty="0" smtClean="0"/>
          </a:p>
          <a:p>
            <a:r>
              <a:rPr lang="ko-KR" altLang="en-US" dirty="0" smtClean="0"/>
              <a:t>현재까지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프로젝트를 완수했으며 현재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프로젝트를 진행중에 있습니다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25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최근 진행했던 프로젝트를 간략하게 소개해드리겠습니다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23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첫번째로 제주 </a:t>
            </a:r>
            <a:r>
              <a:rPr lang="en-US" altLang="ko-KR" dirty="0" smtClean="0"/>
              <a:t>00</a:t>
            </a:r>
            <a:r>
              <a:rPr lang="ko-KR" altLang="en-US" dirty="0" smtClean="0"/>
              <a:t>기업과 함께 일한 사례입니다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제주도내 인구 증가로 교통체증이 심각한 문제로 떠올라 이를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예측하여 완화하는 프로젝트를 같이 진행하였고 성공적으로 마무리했습니다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836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둘쨰로</a:t>
            </a:r>
            <a:r>
              <a:rPr lang="ko-KR" altLang="en-US" dirty="0" smtClean="0"/>
              <a:t> 서울 </a:t>
            </a:r>
            <a:r>
              <a:rPr lang="en-US" altLang="ko-KR" dirty="0" smtClean="0"/>
              <a:t>00 </a:t>
            </a:r>
            <a:r>
              <a:rPr lang="ko-KR" altLang="en-US" dirty="0" smtClean="0"/>
              <a:t>기업입니다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회사는 업무 효율의 향상과 품질 향상을 위해 사내 프로세스 개선을 희망하였고 요구사항에 맞는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프로그램을 제작해 제공하였습니다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93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비밀유지서약서로 인하여 의뢰를 받은 회사 내부 데이터와 제작한 프로그램을 공개할 수 없기 때문에</a:t>
            </a:r>
            <a:r>
              <a:rPr lang="ko-KR" altLang="en-US" baseline="0" dirty="0" smtClean="0"/>
              <a:t> 자사에서 개발한 </a:t>
            </a:r>
            <a:r>
              <a:rPr lang="ko-KR" altLang="en-US" dirty="0" smtClean="0"/>
              <a:t>주식데이터를 분석 및 예측하는 프로그램 </a:t>
            </a:r>
            <a:r>
              <a:rPr lang="en-US" altLang="ko-KR" dirty="0" smtClean="0"/>
              <a:t>STAG</a:t>
            </a:r>
            <a:r>
              <a:rPr lang="ko-KR" altLang="en-US" dirty="0" smtClean="0"/>
              <a:t> 시연을 보여드리겠습니다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시연은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부분으로 나눠 데이터 전처리</a:t>
            </a:r>
            <a:r>
              <a:rPr lang="en-US" altLang="ko-KR" dirty="0" smtClean="0"/>
              <a:t>, Deep</a:t>
            </a:r>
            <a:r>
              <a:rPr lang="en-US" altLang="ko-KR" baseline="0" dirty="0" smtClean="0"/>
              <a:t> Learning </a:t>
            </a:r>
            <a:r>
              <a:rPr lang="ko-KR" altLang="en-US" baseline="0" dirty="0" smtClean="0"/>
              <a:t>기반 데이터 훈련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예측으로 보여드리겠습니다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먼저 데이터를 불러옵니다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미리 준비한 </a:t>
            </a:r>
            <a:r>
              <a:rPr lang="ko-KR" altLang="en-US" baseline="0" dirty="0" err="1" smtClean="0"/>
              <a:t>결측치가</a:t>
            </a:r>
            <a:r>
              <a:rPr lang="ko-KR" altLang="en-US" baseline="0" dirty="0" smtClean="0"/>
              <a:t> 존재하는 파일로 진행하겠습니다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학습 방법인 </a:t>
            </a:r>
            <a:r>
              <a:rPr lang="en-US" altLang="ko-KR" baseline="0" dirty="0" smtClean="0"/>
              <a:t>Training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ARIMA, LSTM </a:t>
            </a:r>
            <a:r>
              <a:rPr lang="ko-KR" altLang="en-US" baseline="0" dirty="0" smtClean="0"/>
              <a:t>두가지로 진행할 수 있는데 시간 관계상 </a:t>
            </a:r>
            <a:r>
              <a:rPr lang="en-US" altLang="ko-KR" baseline="0" dirty="0" smtClean="0"/>
              <a:t>ARIMA </a:t>
            </a:r>
            <a:r>
              <a:rPr lang="ko-KR" altLang="en-US" baseline="0" dirty="0" smtClean="0"/>
              <a:t>모델 학습을 보여드리겠습니다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학습에는 시간이 많이 걸리기 때문에 시간 관계상 학습이 빨리 끝나는 파일을 </a:t>
            </a:r>
            <a:r>
              <a:rPr lang="ko-KR" altLang="en-US" baseline="0" dirty="0" err="1" smtClean="0"/>
              <a:t>로드하겠습니다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로드한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학습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검증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시험 비율로 나눠 학습을 진행합니다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학습에 진행되는 데이터는 학습 비율에 해당하는 데이터입니다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미리 </a:t>
            </a:r>
            <a:r>
              <a:rPr lang="en-US" altLang="ko-KR" baseline="0" dirty="0" err="1" smtClean="0"/>
              <a:t>Amazone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데이터를 학습한 모델과 </a:t>
            </a:r>
            <a:r>
              <a:rPr lang="en-US" altLang="ko-KR" baseline="0" dirty="0" smtClean="0"/>
              <a:t>GE </a:t>
            </a:r>
            <a:r>
              <a:rPr lang="ko-KR" altLang="en-US" baseline="0" dirty="0" smtClean="0"/>
              <a:t>데이터를 이용하여 </a:t>
            </a:r>
            <a:r>
              <a:rPr lang="en-US" altLang="ko-KR" baseline="0" dirty="0" smtClean="0"/>
              <a:t>GE</a:t>
            </a:r>
            <a:r>
              <a:rPr lang="ko-KR" altLang="en-US" baseline="0" dirty="0" smtClean="0"/>
              <a:t>의 종가를 예측하는 것을 보여드리겠습니다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보여드린 </a:t>
            </a:r>
            <a:r>
              <a:rPr lang="ko-KR" altLang="en-US" baseline="0" dirty="0" err="1" smtClean="0"/>
              <a:t>주식데이터</a:t>
            </a:r>
            <a:r>
              <a:rPr lang="ko-KR" altLang="en-US" baseline="0" dirty="0" smtClean="0"/>
              <a:t> 분석 및 예측 프로그램인 </a:t>
            </a:r>
            <a:r>
              <a:rPr lang="en-US" altLang="ko-KR" baseline="0" dirty="0" smtClean="0"/>
              <a:t>STAG</a:t>
            </a:r>
            <a:r>
              <a:rPr lang="ko-KR" altLang="en-US" baseline="0" dirty="0" smtClean="0"/>
              <a:t>는 하나의 예시일 뿐입니다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고객님의 기호에 따라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바꿀 수 도 있고 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예측하고 싶은 데이터를 바꿔서 제작해드릴 수도 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시연은 </a:t>
            </a:r>
            <a:r>
              <a:rPr lang="ko-KR" altLang="en-US" baseline="0" dirty="0" err="1" smtClean="0"/>
              <a:t>여기까지로</a:t>
            </a:r>
            <a:r>
              <a:rPr lang="ko-KR" altLang="en-US" baseline="0" dirty="0" smtClean="0"/>
              <a:t> 마치겠습니다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37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다음과 같이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</a:t>
            </a:r>
            <a:endParaRPr lang="en-US" altLang="ko-KR" dirty="0" smtClean="0"/>
          </a:p>
          <a:p>
            <a:r>
              <a:rPr lang="ko-KR" altLang="en-US" dirty="0" smtClean="0"/>
              <a:t>기업연계 소개</a:t>
            </a:r>
            <a:endParaRPr lang="en-US" altLang="ko-KR" dirty="0" smtClean="0"/>
          </a:p>
          <a:p>
            <a:r>
              <a:rPr lang="ko-KR" altLang="en-US" dirty="0" smtClean="0"/>
              <a:t>발표 컨셉 소개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팀원 소개입니다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97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117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24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팀원은 </a:t>
            </a:r>
            <a:r>
              <a:rPr lang="ko-KR" altLang="en-US" dirty="0" err="1" smtClean="0"/>
              <a:t>구준모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변찬석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김재경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김경수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윤종현입니다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156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Python, PyQt5,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tensorflow</a:t>
            </a:r>
            <a:r>
              <a:rPr lang="en-US" altLang="zh-CN" baseline="0" dirty="0" smtClean="0"/>
              <a:t>, Pandas, </a:t>
            </a:r>
            <a:r>
              <a:rPr lang="en-US" altLang="zh-CN" baseline="0" dirty="0" err="1" smtClean="0"/>
              <a:t>Numpy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Keras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00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1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기업 연계에 대해 소개해드리겠습니다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7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말씀 드린 것처럼 기업 연계로 프로젝트가 진행되었는데 특화 프로젝트를 진행하는 분들과 가장 큰 차이점은 주제와 요구사항을 삼성전기 측에서 정하였고 저희는 그에 맞췄습니다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매주 화요일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가량 멘토링을 진행하며 기업의 요구사항을 반영하며 맞춰갔습니다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저희의 주제는 다음과 같이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기반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데이터 분석 프로그램 개발입니다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목표는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개로</a:t>
            </a:r>
            <a:endParaRPr lang="en-US" altLang="ko-KR" dirty="0" smtClean="0"/>
          </a:p>
          <a:p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하여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모델로 학습한 뒤 그 결과를 예측할 수 있는 시뮬레이션 프로그램을 제작하는 것과</a:t>
            </a:r>
            <a:endParaRPr lang="en-US" altLang="ko-KR" dirty="0" smtClean="0"/>
          </a:p>
          <a:p>
            <a:r>
              <a:rPr lang="ko-KR" altLang="en-US" dirty="0" smtClean="0"/>
              <a:t>둘째</a:t>
            </a:r>
            <a:r>
              <a:rPr lang="en-US" altLang="ko-KR" dirty="0" smtClean="0"/>
              <a:t>, AI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분석에 필요한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가지 단계 </a:t>
            </a:r>
            <a:r>
              <a:rPr lang="en-US" altLang="ko-KR" baseline="0" dirty="0" smtClean="0"/>
              <a:t>(Dataset Load, Review, Training, Evaluation, Prediction)</a:t>
            </a:r>
            <a:r>
              <a:rPr lang="ko-KR" altLang="en-US" baseline="0" dirty="0" smtClean="0"/>
              <a:t>를 수행할 수 있는 시뮬레이션 </a:t>
            </a:r>
            <a:r>
              <a:rPr lang="en-US" altLang="ko-KR" baseline="0" dirty="0" smtClean="0"/>
              <a:t>Tool </a:t>
            </a:r>
            <a:r>
              <a:rPr lang="ko-KR" altLang="en-US" baseline="0" dirty="0" smtClean="0"/>
              <a:t>제작하는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프로젝트 요구사항 또한 필수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추가 구현 기능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가지로 나뉩니다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필수 구현 기능은 총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가지로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갖추는 것</a:t>
            </a:r>
            <a:r>
              <a:rPr lang="en-US" altLang="ko-KR" baseline="0" dirty="0" smtClean="0"/>
              <a:t>, Dataset </a:t>
            </a:r>
            <a:r>
              <a:rPr lang="ko-KR" altLang="en-US" baseline="0" dirty="0" smtClean="0"/>
              <a:t>불러오기</a:t>
            </a:r>
            <a:r>
              <a:rPr lang="en-US" altLang="ko-KR" baseline="0" dirty="0" smtClean="0"/>
              <a:t>, Dataset Display, </a:t>
            </a:r>
            <a:r>
              <a:rPr lang="ko-KR" altLang="en-US" baseline="0" dirty="0" smtClean="0"/>
              <a:t>학습 기능 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검증 기능 구현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예측 결과 </a:t>
            </a:r>
            <a:r>
              <a:rPr lang="en-US" altLang="ko-KR" baseline="0" dirty="0" smtClean="0"/>
              <a:t>Display </a:t>
            </a:r>
            <a:r>
              <a:rPr lang="ko-KR" altLang="en-US" baseline="0" dirty="0" smtClean="0"/>
              <a:t>기능과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추가 구현 기능으로 </a:t>
            </a:r>
            <a:r>
              <a:rPr lang="en-US" altLang="ko-KR" baseline="0" dirty="0" smtClean="0"/>
              <a:t>AI Platform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GUI </a:t>
            </a:r>
            <a:r>
              <a:rPr lang="ko-KR" altLang="en-US" baseline="0" dirty="0" smtClean="0"/>
              <a:t>프로그램 연동까지 총 </a:t>
            </a:r>
            <a:r>
              <a:rPr lang="en-US" altLang="ko-KR" baseline="0" dirty="0" smtClean="0"/>
              <a:t>7</a:t>
            </a:r>
            <a:r>
              <a:rPr lang="ko-KR" altLang="en-US" baseline="0" dirty="0" smtClean="0"/>
              <a:t>가지를 모두 구현했습니다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5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부분은 저희 발표에서의 </a:t>
            </a:r>
            <a:r>
              <a:rPr lang="ko-KR" altLang="en-US" dirty="0" err="1" smtClean="0"/>
              <a:t>차별점입니다</a:t>
            </a:r>
            <a:r>
              <a:rPr lang="en-US" altLang="ko-KR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기술 영업 담당자인 제가 잠재 고객에게 설명하는 형태로 발표를 진행할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다시말해</a:t>
            </a:r>
            <a:r>
              <a:rPr lang="ko-KR" altLang="en-US" dirty="0" smtClean="0"/>
              <a:t> 저를 가상의 기업 </a:t>
            </a:r>
            <a:r>
              <a:rPr lang="en-US" altLang="ko-KR" dirty="0" smtClean="0"/>
              <a:t>Five Q</a:t>
            </a:r>
            <a:r>
              <a:rPr lang="ko-KR" altLang="en-US" dirty="0" smtClean="0"/>
              <a:t>의 기술 영업 담당자로 하고 현재 발표를 듣는 여러분을 잠재적인 고객으로 설정하여 자체 개발한 분석 프로그램인 </a:t>
            </a:r>
            <a:r>
              <a:rPr lang="en-US" altLang="ko-KR" dirty="0" smtClean="0"/>
              <a:t>STAG</a:t>
            </a:r>
            <a:r>
              <a:rPr lang="ko-KR" altLang="en-US" dirty="0" smtClean="0"/>
              <a:t>에 대한 영업을</a:t>
            </a:r>
            <a:r>
              <a:rPr lang="ko-KR" altLang="en-US" baseline="0" dirty="0" smtClean="0"/>
              <a:t> 하는 형태로 발표를 진행하겠습니다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다들 이해 되셨나요</a:t>
            </a:r>
            <a:r>
              <a:rPr lang="en-US" altLang="ko-KR" baseline="0" dirty="0" smtClean="0"/>
              <a:t>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99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발표를 시작하겠습니다</a:t>
            </a:r>
            <a:r>
              <a:rPr lang="en-US" altLang="ko-KR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13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종합 </a:t>
            </a:r>
            <a:r>
              <a:rPr lang="en-US" altLang="ko-KR" dirty="0" smtClean="0"/>
              <a:t>IT Solution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기업인 </a:t>
            </a:r>
            <a:r>
              <a:rPr lang="en-US" altLang="ko-KR" baseline="0" dirty="0" smtClean="0"/>
              <a:t>Five Q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기술영업팀</a:t>
            </a:r>
            <a:r>
              <a:rPr lang="ko-KR" altLang="en-US" baseline="0" dirty="0" smtClean="0"/>
              <a:t> 김재경 팀장입니다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오늘 저희 회사의 서비스에 대해 소개해드리기 위해 이 자리에 나왔습니다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90F24-971F-48E3-A885-C81073CC90E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23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다음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가지로</a:t>
            </a:r>
            <a:endParaRPr lang="en-US" altLang="ko-KR" dirty="0" smtClean="0"/>
          </a:p>
          <a:p>
            <a:r>
              <a:rPr lang="en-US" altLang="ko-KR" dirty="0" smtClean="0"/>
              <a:t>Five Q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en-US" altLang="ko-KR" dirty="0" smtClean="0"/>
              <a:t>Five Q</a:t>
            </a:r>
            <a:r>
              <a:rPr lang="ko-KR" altLang="en-US" dirty="0" smtClean="0"/>
              <a:t>가 어떤 일들을 맡았는지</a:t>
            </a:r>
            <a:endParaRPr lang="en-US" altLang="ko-KR" dirty="0" smtClean="0"/>
          </a:p>
          <a:p>
            <a:r>
              <a:rPr lang="ko-KR" altLang="en-US" dirty="0" smtClean="0"/>
              <a:t>시연으로 진행하겠습니다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16B8-16A6-4067-B6EC-9C0E7B1A7F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43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B3039-F37D-4220-A896-36D6F335F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EA88F6-46FF-4075-9CAC-6844CDC37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B52F2-634A-4227-97A1-F6F80325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4AD9F-B358-465E-90F3-C4C286DC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F5026-A602-4939-808E-8D317C51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76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C011C-2F00-490C-A126-523CAFF7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5CE5D6-8200-4DA7-8AF8-D924ECD0A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2DCDEC-32AF-461F-BD08-73B9D89C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3AD087-663B-4171-B795-1135DDA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63498-C40A-43D3-AF79-F575940D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35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F7222C-37DD-4AA4-BB54-1F35D9296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456E78-FD19-4673-B8EE-8040DA25A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70DE2-F4A1-46D8-A5EB-8B856400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EB01A-51F2-437D-A981-243F038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A9DBF-020A-49CC-A518-4E77C4C9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3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07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0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0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0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0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00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4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81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2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3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5664"/>
          </a:xfrm>
          <a:prstGeom prst="rect">
            <a:avLst/>
          </a:prstGeo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5664"/>
          </a:xfrm>
          <a:prstGeom prst="rect">
            <a:avLst/>
          </a:prstGeo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5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99" b="1"/>
            </a:lvl1pPr>
            <a:lvl2pPr marL="609402" indent="0">
              <a:buNone/>
              <a:defRPr sz="2666" b="1"/>
            </a:lvl2pPr>
            <a:lvl3pPr marL="1218804" indent="0">
              <a:buNone/>
              <a:defRPr sz="2399" b="1"/>
            </a:lvl3pPr>
            <a:lvl4pPr marL="1828206" indent="0">
              <a:buNone/>
              <a:defRPr sz="2133" b="1"/>
            </a:lvl4pPr>
            <a:lvl5pPr marL="2437608" indent="0">
              <a:buNone/>
              <a:defRPr sz="2133" b="1"/>
            </a:lvl5pPr>
            <a:lvl6pPr marL="3047009" indent="0">
              <a:buNone/>
              <a:defRPr sz="2133" b="1"/>
            </a:lvl6pPr>
            <a:lvl7pPr marL="3656411" indent="0">
              <a:buNone/>
              <a:defRPr sz="2133" b="1"/>
            </a:lvl7pPr>
            <a:lvl8pPr marL="4265813" indent="0">
              <a:buNone/>
              <a:defRPr sz="2133" b="1"/>
            </a:lvl8pPr>
            <a:lvl9pPr marL="4875215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6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6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5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79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5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65926-908F-4A04-98D3-ADDA90D7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C75C91-3351-48E8-A78B-722403DE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660EE6-51C8-40A0-AB1D-D141C9C1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E30BB8-EA9D-4E89-A09B-CC6736BB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1E765-432B-4F86-970D-ED370A5C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859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402" indent="0">
              <a:buNone/>
              <a:defRPr sz="3732"/>
            </a:lvl2pPr>
            <a:lvl3pPr marL="1218804" indent="0">
              <a:buNone/>
              <a:defRPr sz="3199"/>
            </a:lvl3pPr>
            <a:lvl4pPr marL="1828206" indent="0">
              <a:buNone/>
              <a:defRPr sz="2666"/>
            </a:lvl4pPr>
            <a:lvl5pPr marL="2437608" indent="0">
              <a:buNone/>
              <a:defRPr sz="2666"/>
            </a:lvl5pPr>
            <a:lvl6pPr marL="3047009" indent="0">
              <a:buNone/>
              <a:defRPr sz="2666"/>
            </a:lvl6pPr>
            <a:lvl7pPr marL="3656411" indent="0">
              <a:buNone/>
              <a:defRPr sz="2666"/>
            </a:lvl7pPr>
            <a:lvl8pPr marL="4265813" indent="0">
              <a:buNone/>
              <a:defRPr sz="2666"/>
            </a:lvl8pPr>
            <a:lvl9pPr marL="4875215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6"/>
            </a:lvl1pPr>
            <a:lvl2pPr marL="609402" indent="0">
              <a:buNone/>
              <a:defRPr sz="1599"/>
            </a:lvl2pPr>
            <a:lvl3pPr marL="1218804" indent="0">
              <a:buNone/>
              <a:defRPr sz="1333"/>
            </a:lvl3pPr>
            <a:lvl4pPr marL="1828206" indent="0">
              <a:buNone/>
              <a:defRPr sz="1200"/>
            </a:lvl4pPr>
            <a:lvl5pPr marL="2437608" indent="0">
              <a:buNone/>
              <a:defRPr sz="1200"/>
            </a:lvl5pPr>
            <a:lvl6pPr marL="3047009" indent="0">
              <a:buNone/>
              <a:defRPr sz="1200"/>
            </a:lvl6pPr>
            <a:lvl7pPr marL="3656411" indent="0">
              <a:buNone/>
              <a:defRPr sz="1200"/>
            </a:lvl7pPr>
            <a:lvl8pPr marL="4265813" indent="0">
              <a:buNone/>
              <a:defRPr sz="1200"/>
            </a:lvl8pPr>
            <a:lvl9pPr marL="487521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63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94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94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4474ACF-479E-49DD-A7C5-398C31F15C6E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80D674A-FD34-41B7-9EC1-77D1B24F20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6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5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6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53" y="423"/>
            <a:ext cx="12190495" cy="686768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2" name="组合 3"/>
          <p:cNvGrpSpPr/>
          <p:nvPr userDrawn="1"/>
        </p:nvGrpSpPr>
        <p:grpSpPr bwMode="auto">
          <a:xfrm flipH="1">
            <a:off x="-1" y="330691"/>
            <a:ext cx="2396221" cy="676275"/>
            <a:chOff x="2370576" y="533400"/>
            <a:chExt cx="2417494" cy="675969"/>
          </a:xfrm>
          <a:solidFill>
            <a:srgbClr val="1272EB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8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98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71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AAAB9B-6261-4625-8463-3C54B1E86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CCE81A-9F49-4A35-A245-3BF0209DD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DB3089-F4E9-4631-8E7B-B4C49036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A8BBA2-E1A4-40A6-A800-7FE4EE521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6824F2-E7D8-4403-99DD-3C0C9329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44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F89D4-89DE-4D2A-8467-0B5FD138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216B85-2BAA-48A5-932F-449489EF0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E51EE5-D868-43E0-AD88-39CB9DA2D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1227BA-DE81-43E7-852F-37A495DC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4546B-85E9-4578-B2F2-EDF2CAA2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635435-DD66-4642-A9BD-045A845B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27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1A001-B726-4FBE-AADF-B1B8E000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FB04C6-64BA-4B5A-98D2-1B2CFA17A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BD461AA-B4B9-41C9-9AC8-16C67D70D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F6285-6FA3-4846-99C0-E346AD6F7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813B05-EFA6-433A-A5FF-EF4B10AA6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DDE870-D278-4254-8129-70F18202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C9348C-DD5E-46BD-A29D-821A8A43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97A964-EA47-4C60-B325-AEBF38B9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73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3EC7B-9CD5-436F-9E6C-D9D421912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91BB7E-EC19-4E1A-8050-E96A8DBE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BB4BC9-4CB7-44C5-94B6-66F7EE6F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2D75A55-6F5D-4A8E-AD45-627A8BE0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31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4F729B-8004-4267-B089-3387826BC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C97DF8-762F-44F6-B256-B596EA7B4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7DA37-4A66-4C88-A3CD-DB3C046F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86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754B1-FE0F-452D-8EF9-2DDE2E8E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34EB8-9F12-436D-BF58-733D3AC6B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D75849-48B4-4547-8E23-8145807F6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CFFFFE-2ED6-49B3-9C59-8A3AEFB6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4E560-D261-42E3-97C0-1969908C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542D7F-77AA-46F5-8F0B-2287C0630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5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F40D-7CF0-4677-8012-CDA09A0E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22164F-B4D6-419F-81FB-82B5A645A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FA7D85-9E61-4F72-8525-D0946E8E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CFCC9-6BED-4A6B-A944-CD2DB30C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57A3D1-799E-4A99-92B3-4B6DAFDD8CB9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FDC75-E8A7-4219-BDBD-A6F79113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3A4D3C-2566-41D2-963F-C118D634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8B59DF-8292-4DF5-8C9C-A5BA7F4955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6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20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advClick="0" advTm="4000">
        <p:strips dir="ru"/>
      </p:transition>
    </mc:Choice>
    <mc:Fallback xmlns="">
      <p:transition advClick="0" advTm="4000">
        <p:strips dir="ru"/>
      </p:transition>
    </mc:Fallback>
  </mc:AlternateContent>
  <p:txStyles>
    <p:titleStyle>
      <a:lvl1pPr algn="ctr" defTabSz="1218804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51" indent="-45705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278" indent="-380876" algn="l" defTabSz="1218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505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907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308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710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2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4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1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7"/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4914998" y="3438795"/>
            <a:ext cx="6482828" cy="20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1327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Data Analysis</a:t>
            </a: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1126833" y="3579322"/>
            <a:ext cx="10354121" cy="128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en-US" altLang="zh-CN" sz="3792" b="1" spc="569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Deep</a:t>
            </a:r>
            <a:r>
              <a:rPr lang="en-US" altLang="zh-CN" sz="3792" b="1" spc="569" dirty="0">
                <a:solidFill>
                  <a:schemeClr val="bg1"/>
                </a:solidFill>
                <a:cs typeface="Arial" panose="020B0604020202020204" pitchFamily="34" charset="0"/>
              </a:rPr>
              <a:t> learning-based</a:t>
            </a:r>
          </a:p>
          <a:p>
            <a:pPr algn="r">
              <a:buNone/>
            </a:pPr>
            <a:r>
              <a:rPr lang="en-US" altLang="zh-CN" sz="3792" b="1" spc="569" dirty="0">
                <a:solidFill>
                  <a:schemeClr val="bg1"/>
                </a:solidFill>
                <a:cs typeface="Arial" panose="020B0604020202020204" pitchFamily="34" charset="0"/>
              </a:rPr>
              <a:t>Time series </a:t>
            </a:r>
            <a:r>
              <a:rPr lang="en-US" altLang="zh-CN" sz="3792" b="1" spc="569" dirty="0" smtClean="0">
                <a:solidFill>
                  <a:schemeClr val="bg1"/>
                </a:solidFill>
                <a:cs typeface="Arial" panose="020B0604020202020204" pitchFamily="34" charset="0"/>
              </a:rPr>
              <a:t>analysis program</a:t>
            </a:r>
            <a:endParaRPr lang="zh-CN" altLang="en-US" sz="3792" b="1" spc="569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043705" y="5459264"/>
            <a:ext cx="10354121" cy="81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ko-KR" altLang="en-US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삼성전기 기업연계</a:t>
            </a:r>
            <a:endParaRPr lang="en-US" altLang="ko-KR" sz="2400" b="1" spc="569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algn="r">
              <a:buNone/>
            </a:pPr>
            <a:r>
              <a:rPr lang="en-US" altLang="zh-CN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4</a:t>
            </a:r>
            <a:r>
              <a:rPr lang="ko-KR" altLang="en-US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조 </a:t>
            </a:r>
            <a:r>
              <a:rPr lang="en-US" altLang="ko-KR" sz="2400" b="1" spc="569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Five Q</a:t>
            </a:r>
            <a:endParaRPr lang="zh-CN" altLang="en-US" sz="2400" b="1" spc="569" dirty="0">
              <a:solidFill>
                <a:schemeClr val="bg1"/>
              </a:solidFill>
              <a:latin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4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9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6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8" grpId="0"/>
      <p:bldP spid="8" grpId="1"/>
      <p:bldP spid="9" grpId="0"/>
      <p:bldP spid="9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3537952" y="2469189"/>
            <a:ext cx="1211946" cy="11076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7198" b="1" u="sng" dirty="0">
                <a:solidFill>
                  <a:prstClr val="white"/>
                </a:solidFill>
                <a:latin typeface="DFKai-SB" pitchFamily="65" charset="-120"/>
                <a:ea typeface="DFKai-SB" pitchFamily="65" charset="-120"/>
              </a:rPr>
              <a:t>01</a:t>
            </a: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5455479" y="2653535"/>
            <a:ext cx="5182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6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en-US" altLang="zh-CN" sz="6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557" y="-403736"/>
            <a:ext cx="6588420" cy="60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10579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2797191" y="2948238"/>
            <a:ext cx="131760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분석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7931331" y="2948238"/>
            <a:ext cx="125334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예측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184795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14"/>
          <a:stretch/>
        </p:blipFill>
        <p:spPr>
          <a:xfrm>
            <a:off x="359228" y="272143"/>
            <a:ext cx="8382000" cy="45502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/>
          <a:stretch/>
        </p:blipFill>
        <p:spPr>
          <a:xfrm>
            <a:off x="3014896" y="1197429"/>
            <a:ext cx="8657949" cy="50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6171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94" y="360589"/>
            <a:ext cx="5673271" cy="42549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43" y="914400"/>
            <a:ext cx="6328571" cy="4822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4140"/>
            <a:ext cx="4721531" cy="606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63853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Q UCC 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9017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95313" y="298450"/>
            <a:ext cx="78356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Introduction &amp; </a:t>
            </a: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Philosophy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75"/>
          <p:cNvGrpSpPr/>
          <p:nvPr/>
        </p:nvGrpSpPr>
        <p:grpSpPr>
          <a:xfrm>
            <a:off x="6207045" y="1153807"/>
            <a:ext cx="5570935" cy="5366507"/>
            <a:chOff x="1151711" y="1655755"/>
            <a:chExt cx="4363213" cy="4204625"/>
          </a:xfrm>
        </p:grpSpPr>
        <p:sp>
          <p:nvSpPr>
            <p:cNvPr id="18" name="Oval 4"/>
            <p:cNvSpPr/>
            <p:nvPr/>
          </p:nvSpPr>
          <p:spPr>
            <a:xfrm>
              <a:off x="1662429" y="2084100"/>
              <a:ext cx="3367437" cy="3368314"/>
            </a:xfrm>
            <a:prstGeom prst="ellips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4" dirty="0">
                <a:latin typeface="Lato Light" charset="0"/>
              </a:endParaRPr>
            </a:p>
          </p:txBody>
        </p:sp>
        <p:sp>
          <p:nvSpPr>
            <p:cNvPr id="19" name="Freeform 5"/>
            <p:cNvSpPr/>
            <p:nvPr/>
          </p:nvSpPr>
          <p:spPr>
            <a:xfrm>
              <a:off x="2325910" y="2839466"/>
              <a:ext cx="2014816" cy="2014816"/>
            </a:xfrm>
            <a:custGeom>
              <a:avLst/>
              <a:gdLst>
                <a:gd name="connsiteX0" fmla="*/ 0 w 3208463"/>
                <a:gd name="connsiteY0" fmla="*/ 1604232 h 3208463"/>
                <a:gd name="connsiteX1" fmla="*/ 1604232 w 3208463"/>
                <a:gd name="connsiteY1" fmla="*/ 0 h 3208463"/>
                <a:gd name="connsiteX2" fmla="*/ 3208464 w 3208463"/>
                <a:gd name="connsiteY2" fmla="*/ 1604232 h 3208463"/>
                <a:gd name="connsiteX3" fmla="*/ 1604232 w 3208463"/>
                <a:gd name="connsiteY3" fmla="*/ 3208464 h 3208463"/>
                <a:gd name="connsiteX4" fmla="*/ 0 w 3208463"/>
                <a:gd name="connsiteY4" fmla="*/ 1604232 h 320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8463" h="3208463">
                  <a:moveTo>
                    <a:pt x="0" y="1604232"/>
                  </a:moveTo>
                  <a:cubicBezTo>
                    <a:pt x="0" y="718239"/>
                    <a:pt x="718239" y="0"/>
                    <a:pt x="1604232" y="0"/>
                  </a:cubicBezTo>
                  <a:cubicBezTo>
                    <a:pt x="2490225" y="0"/>
                    <a:pt x="3208464" y="718239"/>
                    <a:pt x="3208464" y="1604232"/>
                  </a:cubicBezTo>
                  <a:cubicBezTo>
                    <a:pt x="3208464" y="2490225"/>
                    <a:pt x="2490225" y="3208464"/>
                    <a:pt x="1604232" y="3208464"/>
                  </a:cubicBezTo>
                  <a:cubicBezTo>
                    <a:pt x="718239" y="3208464"/>
                    <a:pt x="0" y="2490225"/>
                    <a:pt x="0" y="1604232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8933" tIns="358933" rIns="358933" bIns="358933" numCol="1" spcCol="1270" anchor="ctr" anchorCtr="0">
              <a:noAutofit/>
            </a:bodyPr>
            <a:lstStyle/>
            <a:p>
              <a:pPr algn="ctr" defTabSz="750067">
                <a:lnSpc>
                  <a:spcPct val="90000"/>
                </a:lnSpc>
                <a:spcAft>
                  <a:spcPct val="35000"/>
                </a:spcAft>
              </a:pPr>
              <a:endParaRPr lang="en-US" sz="984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Freeform 6"/>
            <p:cNvSpPr/>
            <p:nvPr/>
          </p:nvSpPr>
          <p:spPr>
            <a:xfrm>
              <a:off x="2771837" y="1655755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1100" b="1" dirty="0" smtClean="0">
                  <a:latin typeface="Lato" charset="0"/>
                  <a:ea typeface="Lato" charset="0"/>
                  <a:cs typeface="Lato" charset="0"/>
                </a:rPr>
                <a:t>Quintessence</a:t>
              </a:r>
              <a:endParaRPr lang="en-US" sz="11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1" name="Freeform 7"/>
            <p:cNvSpPr/>
            <p:nvPr/>
          </p:nvSpPr>
          <p:spPr>
            <a:xfrm>
              <a:off x="4391962" y="2832845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 smtClean="0">
                  <a:latin typeface="Lato" charset="0"/>
                  <a:ea typeface="Lato" charset="0"/>
                  <a:cs typeface="Lato" charset="0"/>
                </a:rPr>
                <a:t>Quickly</a:t>
              </a:r>
              <a:endParaRPr lang="en-US" sz="20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2" name="Freeform 8"/>
            <p:cNvSpPr/>
            <p:nvPr/>
          </p:nvSpPr>
          <p:spPr>
            <a:xfrm>
              <a:off x="3773129" y="4737418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2000" b="1" dirty="0">
                  <a:latin typeface="Lato" charset="0"/>
                  <a:ea typeface="Lato" charset="0"/>
                  <a:cs typeface="Lato" charset="0"/>
                </a:rPr>
                <a:t>Quality</a:t>
              </a:r>
            </a:p>
          </p:txBody>
        </p:sp>
        <p:sp>
          <p:nvSpPr>
            <p:cNvPr id="23" name="Freeform 9"/>
            <p:cNvSpPr/>
            <p:nvPr/>
          </p:nvSpPr>
          <p:spPr>
            <a:xfrm>
              <a:off x="1770544" y="4737418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 smtClean="0">
                  <a:latin typeface="Lato" charset="0"/>
                  <a:ea typeface="Lato" charset="0"/>
                  <a:cs typeface="Lato" charset="0"/>
                </a:rPr>
                <a:t>Quirky</a:t>
              </a:r>
              <a:endParaRPr lang="en-US" sz="9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4" name="Freeform 10"/>
            <p:cNvSpPr/>
            <p:nvPr/>
          </p:nvSpPr>
          <p:spPr>
            <a:xfrm>
              <a:off x="1151711" y="2832845"/>
              <a:ext cx="1122962" cy="1122962"/>
            </a:xfrm>
            <a:custGeom>
              <a:avLst/>
              <a:gdLst>
                <a:gd name="connsiteX0" fmla="*/ 0 w 2245924"/>
                <a:gd name="connsiteY0" fmla="*/ 1122962 h 2245924"/>
                <a:gd name="connsiteX1" fmla="*/ 1122962 w 2245924"/>
                <a:gd name="connsiteY1" fmla="*/ 0 h 2245924"/>
                <a:gd name="connsiteX2" fmla="*/ 2245924 w 2245924"/>
                <a:gd name="connsiteY2" fmla="*/ 1122962 h 2245924"/>
                <a:gd name="connsiteX3" fmla="*/ 1122962 w 2245924"/>
                <a:gd name="connsiteY3" fmla="*/ 2245924 h 2245924"/>
                <a:gd name="connsiteX4" fmla="*/ 0 w 2245924"/>
                <a:gd name="connsiteY4" fmla="*/ 1122962 h 224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924" h="2245924">
                  <a:moveTo>
                    <a:pt x="0" y="1122962"/>
                  </a:moveTo>
                  <a:cubicBezTo>
                    <a:pt x="0" y="502767"/>
                    <a:pt x="502767" y="0"/>
                    <a:pt x="1122962" y="0"/>
                  </a:cubicBezTo>
                  <a:cubicBezTo>
                    <a:pt x="1743157" y="0"/>
                    <a:pt x="2245924" y="502767"/>
                    <a:pt x="2245924" y="1122962"/>
                  </a:cubicBezTo>
                  <a:cubicBezTo>
                    <a:pt x="2245924" y="1743157"/>
                    <a:pt x="1743157" y="2245924"/>
                    <a:pt x="1122962" y="2245924"/>
                  </a:cubicBezTo>
                  <a:cubicBezTo>
                    <a:pt x="502767" y="2245924"/>
                    <a:pt x="0" y="1743157"/>
                    <a:pt x="0" y="1122962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9109" tIns="249109" rIns="249109" bIns="249109" numCol="1" spcCol="1270" anchor="ctr" anchorCtr="0">
              <a:noAutofit/>
            </a:bodyPr>
            <a:lstStyle/>
            <a:p>
              <a:pPr algn="ctr" defTabSz="468792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b="1" dirty="0" smtClean="0">
                  <a:latin typeface="Lato" charset="0"/>
                  <a:ea typeface="Lato" charset="0"/>
                  <a:cs typeface="Lato" charset="0"/>
                </a:rPr>
                <a:t>Question</a:t>
              </a:r>
              <a:endParaRPr lang="en-US" sz="1600" b="1" dirty="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5" name="TextBox 11"/>
            <p:cNvSpPr txBox="1"/>
            <p:nvPr/>
          </p:nvSpPr>
          <p:spPr>
            <a:xfrm>
              <a:off x="2805874" y="3534083"/>
              <a:ext cx="1063387" cy="700788"/>
            </a:xfrm>
            <a:prstGeom prst="rect">
              <a:avLst/>
            </a:prstGeom>
            <a:noFill/>
          </p:spPr>
          <p:txBody>
            <a:bodyPr wrap="none" lIns="128580" tIns="385741" rIns="128580" bIns="257161" rtlCol="0">
              <a:spAutoFit/>
            </a:bodyPr>
            <a:lstStyle/>
            <a:p>
              <a:pPr algn="ctr">
                <a:lnSpc>
                  <a:spcPts val="1706"/>
                </a:lnSpc>
                <a:spcAft>
                  <a:spcPts val="1687"/>
                </a:spcAft>
              </a:pPr>
              <a:r>
                <a:rPr lang="en-US" sz="2800" b="1" dirty="0" smtClean="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Five Q</a:t>
              </a:r>
              <a:endPara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95313" y="1940750"/>
            <a:ext cx="5593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Five Q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데이터 분석 및 예측을 전문으로 하고 있는 회사입니다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326123" y="3262185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326121" y="3644606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326121" y="4930732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프로젝트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326120" y="5375568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프로젝트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69795" y="2914211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크루원</a:t>
            </a:r>
            <a:endParaRPr lang="ko-KR" altLang="en-US" b="1" dirty="0" smtClean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69795" y="4508905"/>
            <a:ext cx="5593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4140113932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28" grpId="0"/>
      <p:bldP spid="31" grpId="0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557" y="-403736"/>
            <a:ext cx="6588420" cy="6004400"/>
          </a:xfrm>
          <a:prstGeom prst="rect">
            <a:avLst/>
          </a:prstGeom>
        </p:spPr>
      </p:pic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3537952" y="2469189"/>
            <a:ext cx="1211946" cy="11076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7198" b="1" u="sng" dirty="0">
                <a:solidFill>
                  <a:prstClr val="white"/>
                </a:solidFill>
                <a:latin typeface="DFKai-SB" pitchFamily="65" charset="-120"/>
                <a:ea typeface="DFKai-SB" pitchFamily="65" charset="-120"/>
              </a:rPr>
              <a:t>02</a:t>
            </a:r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5455479" y="2653535"/>
            <a:ext cx="5182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6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endParaRPr lang="en-US" altLang="zh-CN" sz="6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60459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95313" y="298450"/>
            <a:ext cx="50879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1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9"/>
          <p:cNvSpPr>
            <a:spLocks noChangeArrowheads="1"/>
          </p:cNvSpPr>
          <p:nvPr/>
        </p:nvSpPr>
        <p:spPr bwMode="auto">
          <a:xfrm>
            <a:off x="9289961" y="7839"/>
            <a:ext cx="2650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 </a:t>
            </a:r>
            <a:r>
              <a:rPr lang="en-US" altLang="ko-KR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9264120" y="623393"/>
            <a:ext cx="26522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 버스승차인원 예측</a:t>
            </a:r>
            <a:endParaRPr lang="en-US" altLang="zh-CN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Rectangle 39"/>
          <p:cNvSpPr>
            <a:spLocks noChangeArrowheads="1"/>
          </p:cNvSpPr>
          <p:nvPr/>
        </p:nvSpPr>
        <p:spPr bwMode="auto">
          <a:xfrm>
            <a:off x="569523" y="1955327"/>
            <a:ext cx="10046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1230" y="2753076"/>
            <a:ext cx="4419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제주도내 주민등록인구는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 기준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69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만명으로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연평균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4%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대로 성장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1230" y="3672747"/>
            <a:ext cx="56382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외국인과 관광객까지 고려하면 전체 상주인구는 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90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만명을 넘을 것으로 추정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1230" y="4376975"/>
            <a:ext cx="4677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제주도민 증가와 외국인의 증가로 </a:t>
            </a:r>
            <a:endParaRPr lang="en-US" altLang="ko-KR" sz="1400" b="1" dirty="0" smtClean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제주도의 교통체증이 심각한 문제로 떠오르고 있음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Rectangle 39"/>
          <p:cNvSpPr>
            <a:spLocks noChangeArrowheads="1"/>
          </p:cNvSpPr>
          <p:nvPr/>
        </p:nvSpPr>
        <p:spPr bwMode="auto">
          <a:xfrm>
            <a:off x="6589473" y="1955327"/>
            <a:ext cx="238416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75613" y="2753076"/>
            <a:ext cx="4165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제주도 버스의 효율적인 운행을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위해 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출근시간 버스 </a:t>
            </a:r>
            <a:r>
              <a:rPr lang="ko-KR" altLang="en-US" sz="1400" b="1" dirty="0" err="1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승차인원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데이터를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분석하여 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퇴근시간 </a:t>
            </a:r>
            <a:r>
              <a:rPr lang="ko-KR" altLang="en-US" sz="1400" b="1" dirty="0" err="1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승차인원을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Rectangle 39"/>
          <p:cNvSpPr>
            <a:spLocks noChangeArrowheads="1"/>
          </p:cNvSpPr>
          <p:nvPr/>
        </p:nvSpPr>
        <p:spPr bwMode="auto">
          <a:xfrm>
            <a:off x="6589474" y="4469308"/>
            <a:ext cx="1233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포인트가 5개인 별 3"/>
          <p:cNvSpPr/>
          <p:nvPr/>
        </p:nvSpPr>
        <p:spPr>
          <a:xfrm>
            <a:off x="7075613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포인트가 5개인 별 24"/>
          <p:cNvSpPr/>
          <p:nvPr/>
        </p:nvSpPr>
        <p:spPr>
          <a:xfrm>
            <a:off x="802693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포인트가 5개인 별 25"/>
          <p:cNvSpPr/>
          <p:nvPr/>
        </p:nvSpPr>
        <p:spPr>
          <a:xfrm>
            <a:off x="8973641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포인트가 5개인 별 26"/>
          <p:cNvSpPr/>
          <p:nvPr/>
        </p:nvSpPr>
        <p:spPr>
          <a:xfrm>
            <a:off x="992034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포인트가 5개인 별 27"/>
          <p:cNvSpPr/>
          <p:nvPr/>
        </p:nvSpPr>
        <p:spPr>
          <a:xfrm>
            <a:off x="10867051" y="5022118"/>
            <a:ext cx="822036" cy="822036"/>
          </a:xfrm>
          <a:prstGeom prst="star5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84269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4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"/>
          <p:cNvSpPr/>
          <p:nvPr/>
        </p:nvSpPr>
        <p:spPr>
          <a:xfrm rot="2734777" flipH="1">
            <a:off x="-350838" y="176213"/>
            <a:ext cx="765175" cy="828676"/>
          </a:xfrm>
          <a:custGeom>
            <a:avLst/>
            <a:gdLst>
              <a:gd name="connsiteX0" fmla="*/ 4825039 w 4825039"/>
              <a:gd name="connsiteY0" fmla="*/ 498765 h 5227156"/>
              <a:gd name="connsiteX1" fmla="*/ 0 w 4825039"/>
              <a:gd name="connsiteY1" fmla="*/ 5227156 h 5227156"/>
              <a:gd name="connsiteX2" fmla="*/ 0 w 4825039"/>
              <a:gd name="connsiteY2" fmla="*/ 0 h 5227156"/>
              <a:gd name="connsiteX3" fmla="*/ 4336264 w 4825039"/>
              <a:gd name="connsiteY3" fmla="*/ 0 h 522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039" h="5227156">
                <a:moveTo>
                  <a:pt x="4825039" y="498765"/>
                </a:moveTo>
                <a:lnTo>
                  <a:pt x="0" y="5227156"/>
                </a:lnTo>
                <a:lnTo>
                  <a:pt x="0" y="0"/>
                </a:lnTo>
                <a:lnTo>
                  <a:pt x="43362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文本框 2"/>
          <p:cNvSpPr txBox="1">
            <a:spLocks noChangeArrowheads="1"/>
          </p:cNvSpPr>
          <p:nvPr/>
        </p:nvSpPr>
        <p:spPr bwMode="auto">
          <a:xfrm>
            <a:off x="595313" y="298450"/>
            <a:ext cx="50879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 2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9181479" y="7839"/>
            <a:ext cx="265074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</a:t>
            </a:r>
            <a:r>
              <a:rPr lang="en-US" altLang="ko-KR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</a:t>
            </a:r>
            <a:r>
              <a:rPr lang="ko-KR" altLang="en-US" sz="40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</a:t>
            </a:r>
            <a:endParaRPr lang="en-US" altLang="zh-CN" sz="40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Rectangle 39"/>
          <p:cNvSpPr>
            <a:spLocks noChangeArrowheads="1"/>
          </p:cNvSpPr>
          <p:nvPr/>
        </p:nvSpPr>
        <p:spPr bwMode="auto">
          <a:xfrm>
            <a:off x="8944544" y="623392"/>
            <a:ext cx="34386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ko-KR" altLang="en-US" b="1" dirty="0" err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시계열</a:t>
            </a:r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분석 프로그램 제작</a:t>
            </a:r>
            <a:endParaRPr lang="en-US" altLang="zh-CN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Rectangle 39"/>
          <p:cNvSpPr>
            <a:spLocks noChangeArrowheads="1"/>
          </p:cNvSpPr>
          <p:nvPr/>
        </p:nvSpPr>
        <p:spPr bwMode="auto">
          <a:xfrm>
            <a:off x="569523" y="1955327"/>
            <a:ext cx="10046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1230" y="3674788"/>
            <a:ext cx="5033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및 예측 프로그램의 필요성 대두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1230" y="2860797"/>
            <a:ext cx="5638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효율향상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생산성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품질향상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및 제품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b="1" dirty="0" err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낭비제거</a:t>
            </a:r>
            <a:r>
              <a:rPr lang="en-US" altLang="ko-KR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</a:t>
            </a:r>
            <a:endParaRPr lang="en-US" altLang="ko-KR" sz="1400" b="1" dirty="0" smtClean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사내 프로세스 개선 요망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51230" y="4376975"/>
            <a:ext cx="4677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내에서 해결할 수 없어 외주 요청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6589474" y="1955327"/>
            <a:ext cx="24783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75613" y="2753076"/>
            <a:ext cx="4613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/>
            <a:r>
              <a:rPr lang="ko-KR" altLang="en-US" sz="14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시간의 흐름에 따른 데이터 분석 및 예측 프로그램을 활용하여 사내 프로세스를 개선</a:t>
            </a:r>
            <a:endParaRPr lang="en-US" altLang="zh-CN" sz="14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6589474" y="4469308"/>
            <a:ext cx="1233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ko-KR" sz="2800" b="1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만족도</a:t>
            </a:r>
            <a:r>
              <a:rPr lang="en-US" altLang="ko-KR" sz="2800" b="1" dirty="0" smtClean="0">
                <a:solidFill>
                  <a:schemeClr val="accent3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endParaRPr lang="en-US" altLang="ko-KR" sz="2800" b="1" dirty="0">
              <a:solidFill>
                <a:schemeClr val="accent3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포인트가 5개인 별 34"/>
          <p:cNvSpPr/>
          <p:nvPr/>
        </p:nvSpPr>
        <p:spPr>
          <a:xfrm>
            <a:off x="7075613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포인트가 5개인 별 35"/>
          <p:cNvSpPr/>
          <p:nvPr/>
        </p:nvSpPr>
        <p:spPr>
          <a:xfrm>
            <a:off x="802693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포인트가 5개인 별 36"/>
          <p:cNvSpPr/>
          <p:nvPr/>
        </p:nvSpPr>
        <p:spPr>
          <a:xfrm>
            <a:off x="8973641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포인트가 5개인 별 37"/>
          <p:cNvSpPr/>
          <p:nvPr/>
        </p:nvSpPr>
        <p:spPr>
          <a:xfrm>
            <a:off x="9920346" y="5022118"/>
            <a:ext cx="822036" cy="82203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포인트가 5개인 별 38"/>
          <p:cNvSpPr/>
          <p:nvPr/>
        </p:nvSpPr>
        <p:spPr>
          <a:xfrm>
            <a:off x="10867051" y="5022118"/>
            <a:ext cx="822036" cy="822036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6814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2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695557" y="-403736"/>
            <a:ext cx="6588420" cy="6004400"/>
          </a:xfrm>
          <a:prstGeom prst="rect">
            <a:avLst/>
          </a:prstGeom>
        </p:spPr>
      </p:pic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3537952" y="2469189"/>
            <a:ext cx="1211946" cy="1107676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7198" b="1" u="sng" dirty="0">
                <a:solidFill>
                  <a:prstClr val="white"/>
                </a:solidFill>
                <a:latin typeface="DFKai-SB" pitchFamily="65" charset="-120"/>
                <a:ea typeface="DFKai-SB" pitchFamily="65" charset="-120"/>
              </a:rPr>
              <a:t>03</a:t>
            </a:r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5455479" y="2653535"/>
            <a:ext cx="518297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6000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Demonstrate</a:t>
            </a:r>
            <a:endParaRPr lang="en-US" altLang="zh-CN" sz="6000" b="1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695115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2" name="文本框 11"/>
          <p:cNvSpPr txBox="1"/>
          <p:nvPr/>
        </p:nvSpPr>
        <p:spPr>
          <a:xfrm>
            <a:off x="1510392" y="5485931"/>
            <a:ext cx="20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기업연계 소개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827611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99025" y="5485931"/>
            <a:ext cx="20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발표 컨셉 소개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256289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75015" y="5485931"/>
            <a:ext cx="20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발표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642061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70739" y="5485931"/>
            <a:ext cx="264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팀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anose="020B0604020202020204" pitchFamily="34" charset="0"/>
              </a:rPr>
              <a:t>기술스택</a:t>
            </a:r>
            <a:endParaRPr lang="zh-CN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70739" y="3032817"/>
            <a:ext cx="1147200" cy="1147200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9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HK" altLang="en-US" sz="39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903356" y="837174"/>
            <a:ext cx="2385291" cy="614176"/>
            <a:chOff x="4071938" y="642938"/>
            <a:chExt cx="2386012" cy="61436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4628444" y="838685"/>
            <a:ext cx="293477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34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HK" altLang="en-US" sz="341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7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49" y="-151507"/>
            <a:ext cx="7775927" cy="7086106"/>
          </a:xfrm>
          <a:prstGeom prst="rect">
            <a:avLst/>
          </a:prstGeom>
        </p:spPr>
      </p:pic>
      <p:sp>
        <p:nvSpPr>
          <p:cNvPr id="6" name="文本框 42"/>
          <p:cNvSpPr txBox="1"/>
          <p:nvPr/>
        </p:nvSpPr>
        <p:spPr>
          <a:xfrm>
            <a:off x="2649128" y="2405747"/>
            <a:ext cx="3548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804"/>
            <a:r>
              <a:rPr lang="en-US" altLang="zh-CN" sz="8800" dirty="0" smtClean="0">
                <a:solidFill>
                  <a:srgbClr val="089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en-US" altLang="zh-CN" sz="8800" dirty="0">
              <a:solidFill>
                <a:srgbClr val="0899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774930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77265" y="3145488"/>
            <a:ext cx="3300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기술스택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0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팀원 소개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7" y="1610434"/>
            <a:ext cx="1722558" cy="22985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18" y="1621577"/>
            <a:ext cx="1738846" cy="2298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487" y="1610434"/>
            <a:ext cx="1798291" cy="23096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57" y="1621577"/>
            <a:ext cx="1723903" cy="22985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53" y="1621577"/>
            <a:ext cx="1731241" cy="2309680"/>
          </a:xfrm>
          <a:prstGeom prst="rect">
            <a:avLst/>
          </a:prstGeom>
        </p:spPr>
      </p:pic>
      <p:sp>
        <p:nvSpPr>
          <p:cNvPr id="21" name="Rectangle 19"/>
          <p:cNvSpPr/>
          <p:nvPr/>
        </p:nvSpPr>
        <p:spPr>
          <a:xfrm>
            <a:off x="69916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구 준 모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19"/>
          <p:cNvSpPr/>
          <p:nvPr/>
        </p:nvSpPr>
        <p:spPr>
          <a:xfrm>
            <a:off x="296291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변 찬 석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522666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김 재 경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19"/>
          <p:cNvSpPr/>
          <p:nvPr/>
        </p:nvSpPr>
        <p:spPr>
          <a:xfrm>
            <a:off x="7490418" y="4107118"/>
            <a:ext cx="1722558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김 경 수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19"/>
          <p:cNvSpPr/>
          <p:nvPr/>
        </p:nvSpPr>
        <p:spPr>
          <a:xfrm>
            <a:off x="9754168" y="4107118"/>
            <a:ext cx="1824610" cy="510050"/>
          </a:xfrm>
          <a:prstGeom prst="rect">
            <a:avLst/>
          </a:prstGeom>
          <a:solidFill>
            <a:srgbClr val="127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윤 종 현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0"/>
          <p:cNvSpPr/>
          <p:nvPr/>
        </p:nvSpPr>
        <p:spPr>
          <a:xfrm>
            <a:off x="699167" y="4858447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데이터분석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(LSTM)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20"/>
          <p:cNvSpPr/>
          <p:nvPr/>
        </p:nvSpPr>
        <p:spPr>
          <a:xfrm>
            <a:off x="2962918" y="4859510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Exe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파일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배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포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0"/>
          <p:cNvSpPr/>
          <p:nvPr/>
        </p:nvSpPr>
        <p:spPr>
          <a:xfrm>
            <a:off x="5226668" y="4858447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GB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데이터분석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(LSTM)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0"/>
          <p:cNvSpPr/>
          <p:nvPr/>
        </p:nvSpPr>
        <p:spPr>
          <a:xfrm>
            <a:off x="7490418" y="4858447"/>
            <a:ext cx="1722558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데이터분석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(ARIMA)</a:t>
            </a:r>
            <a:endParaRPr lang="en-GB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0"/>
          <p:cNvSpPr/>
          <p:nvPr/>
        </p:nvSpPr>
        <p:spPr>
          <a:xfrm>
            <a:off x="9754168" y="4858447"/>
            <a:ext cx="1824610" cy="17013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Exe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파일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배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ea"/>
                <a:sym typeface="Arial" panose="020B0604020202020204" pitchFamily="34" charset="0"/>
              </a:rPr>
              <a:t>포</a:t>
            </a:r>
            <a:endParaRPr lang="en-GB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기술 스택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111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 dirty="0"/>
          </a:p>
        </p:txBody>
      </p:sp>
      <p:sp>
        <p:nvSpPr>
          <p:cNvPr id="12" name="TextBox 11"/>
          <p:cNvSpPr txBox="1"/>
          <p:nvPr/>
        </p:nvSpPr>
        <p:spPr>
          <a:xfrm>
            <a:off x="4459879" y="3311742"/>
            <a:ext cx="3272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altLang="zh-CN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4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TextBox 11"/>
          <p:cNvSpPr txBox="1"/>
          <p:nvPr/>
        </p:nvSpPr>
        <p:spPr>
          <a:xfrm>
            <a:off x="5850907" y="3145488"/>
            <a:ext cx="36952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기업연계 소개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01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  <p:bldP spid="26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 rot="16200000" flipH="1">
            <a:off x="4666778" y="1413969"/>
            <a:ext cx="1123520" cy="299074"/>
          </a:xfrm>
          <a:prstGeom prst="flowChartInputOutput">
            <a:avLst/>
          </a:prstGeom>
          <a:solidFill>
            <a:srgbClr val="025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27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370873" y="671406"/>
            <a:ext cx="5869134" cy="5894614"/>
          </a:xfrm>
          <a:prstGeom prst="roundRect">
            <a:avLst>
              <a:gd name="adj" fmla="val 6769"/>
            </a:avLst>
          </a:prstGeom>
          <a:solidFill>
            <a:srgbClr val="1272F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707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079001" y="1231935"/>
            <a:ext cx="5941995" cy="893331"/>
          </a:xfrm>
          <a:prstGeom prst="homePlate">
            <a:avLst>
              <a:gd name="adj" fmla="val 33465"/>
            </a:avLst>
          </a:prstGeom>
          <a:solidFill>
            <a:srgbClr val="025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27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5185" y="2304473"/>
            <a:ext cx="3360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500" b="1" dirty="0">
                <a:solidFill>
                  <a:schemeClr val="bg1"/>
                </a:solidFill>
                <a:latin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: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프로젝트 목표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5185" y="1503552"/>
            <a:ext cx="4690053" cy="350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96" b="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딥러닝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 기반 </a:t>
            </a:r>
            <a:r>
              <a:rPr lang="ko-KR" altLang="en-US" sz="1896" b="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시계열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 데이터 분석 프로그램 개발</a:t>
            </a:r>
            <a:endParaRPr lang="zh-CN" altLang="en-US" sz="1896" b="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5185" y="4433463"/>
            <a:ext cx="3360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500" b="1" dirty="0">
                <a:solidFill>
                  <a:schemeClr val="bg1"/>
                </a:solidFill>
                <a:latin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: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프로젝트 요구사항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기업연계 소개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4930" y="2652621"/>
            <a:ext cx="3360005" cy="26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14929" y="3567336"/>
            <a:ext cx="3360005" cy="26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7917" y="2732589"/>
            <a:ext cx="4118304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-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시계열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Data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를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load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하여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Ai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모델로 학습한 뒤 </a:t>
            </a:r>
            <a:endParaRPr lang="en-US" altLang="ko-KR" sz="1400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  그 결과를  예측할 수 있는 시뮬레이션 프로그램을 제작</a:t>
            </a:r>
            <a:endParaRPr lang="en-US" altLang="zh-CN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7917" y="3533004"/>
            <a:ext cx="514943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- AI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분석에 필요한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5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가지 단계</a:t>
            </a:r>
            <a:endParaRPr lang="en-US" altLang="ko-KR" sz="1200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   (dataset Load, Review, Training, Evaluation, Prediction)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를 </a:t>
            </a:r>
            <a:endParaRPr lang="en-US" altLang="ko-KR" sz="1200" b="1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   수행할 수 있는 시뮬레이션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Tool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제작</a:t>
            </a:r>
            <a:endParaRPr lang="en-US" altLang="zh-CN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14927" y="4817084"/>
            <a:ext cx="33600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[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필수 구현 기능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]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14926" y="5782806"/>
            <a:ext cx="3360005" cy="261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[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추가 구현 기능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]</a:t>
            </a:r>
            <a:endParaRPr lang="en-US" altLang="zh-CN" sz="15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7917" y="5216845"/>
            <a:ext cx="500307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GUI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를 갖출 것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Dataset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불러오기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Dataset Display /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학습 기능 구현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</a:t>
            </a:r>
          </a:p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검증 기능 구현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/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예측결과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Display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기능 구현</a:t>
            </a:r>
            <a:endParaRPr lang="en-US" altLang="zh-CN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7917" y="6096677"/>
            <a:ext cx="3360005" cy="208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AI Platform (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Tensorflow</a:t>
            </a:r>
            <a:r>
              <a:rPr lang="en-US" altLang="zh-CN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 2.x)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의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GUI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ea"/>
                <a:sym typeface="Arial" panose="020B0604020202020204" pitchFamily="34" charset="0"/>
              </a:rPr>
              <a:t>프로그램 연동</a:t>
            </a:r>
            <a:endParaRPr lang="en-US" altLang="zh-CN" sz="12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>
            <a:spLocks noChangeAspect="1"/>
          </p:cNvSpPr>
          <p:nvPr/>
        </p:nvSpPr>
        <p:spPr>
          <a:xfrm>
            <a:off x="677553" y="1822714"/>
            <a:ext cx="3901954" cy="151751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7854" y="3145488"/>
            <a:ext cx="38491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 컨셉 소개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1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0" y="440573"/>
            <a:ext cx="2394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+mn-lt"/>
              </a:rPr>
              <a:t>발표 컨셉 소개</a:t>
            </a:r>
            <a:endParaRPr lang="en-US" altLang="ko-KR" sz="2400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+mn-lt"/>
            </a:endParaRPr>
          </a:p>
        </p:txBody>
      </p:sp>
      <p:sp>
        <p:nvSpPr>
          <p:cNvPr id="2" name="육각형 1"/>
          <p:cNvSpPr/>
          <p:nvPr/>
        </p:nvSpPr>
        <p:spPr>
          <a:xfrm>
            <a:off x="1402363" y="1415143"/>
            <a:ext cx="4141032" cy="3569855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6690050" y="1415143"/>
            <a:ext cx="4141032" cy="3569855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34515" y="5177563"/>
            <a:ext cx="11234212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400" b="1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[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컨셉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]</a:t>
            </a:r>
            <a:endParaRPr lang="en-US" altLang="ko-KR" sz="1896" b="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기술 영업 담당자인 제가 잠재 고객에게 설명하는 형태로 발표를 진행할 것입니다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가상의 기업 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Five Q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의 기술영업 담당자가 잠재적인 고객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(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기업 관계자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)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에게 자체 개발한 분석 프로그램인 </a:t>
            </a:r>
            <a:r>
              <a:rPr lang="en-US" altLang="ko-KR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STAG</a:t>
            </a:r>
            <a:r>
              <a:rPr lang="ko-KR" altLang="en-US" sz="1896" b="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ea"/>
                <a:sym typeface="Arial" panose="020B0604020202020204" pitchFamily="34" charset="0"/>
              </a:rPr>
              <a:t>에 대한 영업</a:t>
            </a:r>
            <a:endParaRPr lang="zh-CN" altLang="en-US" sz="1896" b="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6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53" y="611"/>
            <a:ext cx="12190495" cy="686731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5711547" y="2410719"/>
            <a:ext cx="0" cy="1894022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/>
          <p:cNvSpPr txBox="1"/>
          <p:nvPr/>
        </p:nvSpPr>
        <p:spPr>
          <a:xfrm>
            <a:off x="4039629" y="3976485"/>
            <a:ext cx="120358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133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</a:t>
            </a:r>
            <a:r>
              <a:rPr lang="en-US" altLang="zh-CN" sz="2133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2133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42958" y="2375836"/>
            <a:ext cx="1400250" cy="140025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13"/>
          <p:cNvSpPr txBox="1"/>
          <p:nvPr/>
        </p:nvSpPr>
        <p:spPr>
          <a:xfrm>
            <a:off x="4015316" y="2595731"/>
            <a:ext cx="1203580" cy="1025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 smtClean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6665" b="1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0" y="3145488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</a:t>
            </a:r>
            <a:endParaRPr lang="en-US" altLang="zh-CN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8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/>
      <p:bldP spid="3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d12875e14aa5e34caf9dd6710c5d6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49" y="-151507"/>
            <a:ext cx="7775927" cy="70861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2" b="36676"/>
          <a:stretch/>
        </p:blipFill>
        <p:spPr>
          <a:xfrm>
            <a:off x="762457" y="812801"/>
            <a:ext cx="6216441" cy="36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94674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9"/>
          <p:cNvSpPr>
            <a:spLocks noChangeArrowheads="1"/>
          </p:cNvSpPr>
          <p:nvPr/>
        </p:nvSpPr>
        <p:spPr bwMode="auto">
          <a:xfrm>
            <a:off x="1861104" y="2082710"/>
            <a:ext cx="6940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4800" dirty="0">
                <a:solidFill>
                  <a:srgbClr val="47BDE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2884277" y="2082710"/>
            <a:ext cx="31276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Introduce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1867120" y="3797323"/>
            <a:ext cx="6940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4800" dirty="0">
                <a:solidFill>
                  <a:srgbClr val="47BDE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2858588" y="3797323"/>
            <a:ext cx="297511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1861104" y="5511937"/>
            <a:ext cx="69405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1218804"/>
            <a:r>
              <a:rPr lang="en-US" altLang="zh-CN" sz="4800" dirty="0">
                <a:solidFill>
                  <a:srgbClr val="47BDE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2858588" y="5511937"/>
            <a:ext cx="41213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1218804"/>
            <a:r>
              <a:rPr lang="en-US" altLang="zh-CN" sz="48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Demonstrate</a:t>
            </a:r>
            <a:endParaRPr lang="en-US" altLang="zh-CN" sz="48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 rot="5400000">
            <a:off x="5552710" y="-487786"/>
            <a:ext cx="1439714" cy="2415287"/>
            <a:chOff x="-21980" y="1529602"/>
            <a:chExt cx="2176408" cy="3386479"/>
          </a:xfrm>
          <a:effectLst/>
        </p:grpSpPr>
        <p:sp>
          <p:nvSpPr>
            <p:cNvPr id="40" name="任意多边形 39"/>
            <p:cNvSpPr/>
            <p:nvPr/>
          </p:nvSpPr>
          <p:spPr bwMode="auto">
            <a:xfrm rot="5400000">
              <a:off x="-346343" y="2315384"/>
              <a:ext cx="2825133" cy="2176408"/>
            </a:xfrm>
            <a:custGeom>
              <a:avLst/>
              <a:gdLst>
                <a:gd name="connsiteX0" fmla="*/ 0 w 2825133"/>
                <a:gd name="connsiteY0" fmla="*/ 2167512 h 2176408"/>
                <a:gd name="connsiteX1" fmla="*/ 0 w 2825133"/>
                <a:gd name="connsiteY1" fmla="*/ 966593 h 2176408"/>
                <a:gd name="connsiteX2" fmla="*/ 186635 w 2825133"/>
                <a:gd name="connsiteY2" fmla="*/ 644396 h 2176408"/>
                <a:gd name="connsiteX3" fmla="*/ 1225932 w 2825133"/>
                <a:gd name="connsiteY3" fmla="*/ 43937 h 2176408"/>
                <a:gd name="connsiteX4" fmla="*/ 1599201 w 2825133"/>
                <a:gd name="connsiteY4" fmla="*/ 43937 h 2176408"/>
                <a:gd name="connsiteX5" fmla="*/ 2638499 w 2825133"/>
                <a:gd name="connsiteY5" fmla="*/ 644396 h 2176408"/>
                <a:gd name="connsiteX6" fmla="*/ 2825133 w 2825133"/>
                <a:gd name="connsiteY6" fmla="*/ 966593 h 2176408"/>
                <a:gd name="connsiteX7" fmla="*/ 2825133 w 2825133"/>
                <a:gd name="connsiteY7" fmla="*/ 2167512 h 2176408"/>
                <a:gd name="connsiteX8" fmla="*/ 2823724 w 2825133"/>
                <a:gd name="connsiteY8" fmla="*/ 2176408 h 2176408"/>
                <a:gd name="connsiteX9" fmla="*/ 1409 w 2825133"/>
                <a:gd name="connsiteY9" fmla="*/ 2176408 h 217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5133" h="2176408">
                  <a:moveTo>
                    <a:pt x="0" y="2167512"/>
                  </a:moveTo>
                  <a:cubicBezTo>
                    <a:pt x="0" y="966593"/>
                    <a:pt x="0" y="966593"/>
                    <a:pt x="0" y="966593"/>
                  </a:cubicBezTo>
                  <a:cubicBezTo>
                    <a:pt x="0" y="849430"/>
                    <a:pt x="84169" y="702977"/>
                    <a:pt x="186635" y="644396"/>
                  </a:cubicBezTo>
                  <a:cubicBezTo>
                    <a:pt x="1225932" y="43937"/>
                    <a:pt x="1225932" y="43937"/>
                    <a:pt x="1225932" y="43937"/>
                  </a:cubicBezTo>
                  <a:cubicBezTo>
                    <a:pt x="1328398" y="-14645"/>
                    <a:pt x="1496735" y="-14645"/>
                    <a:pt x="1599201" y="43937"/>
                  </a:cubicBezTo>
                  <a:cubicBezTo>
                    <a:pt x="2638499" y="644396"/>
                    <a:pt x="2638499" y="644396"/>
                    <a:pt x="2638499" y="644396"/>
                  </a:cubicBezTo>
                  <a:cubicBezTo>
                    <a:pt x="2740965" y="702977"/>
                    <a:pt x="2825133" y="849430"/>
                    <a:pt x="2825133" y="966593"/>
                  </a:cubicBezTo>
                  <a:lnTo>
                    <a:pt x="2825133" y="2167512"/>
                  </a:lnTo>
                  <a:lnTo>
                    <a:pt x="2823724" y="2176408"/>
                  </a:lnTo>
                  <a:lnTo>
                    <a:pt x="1409" y="217640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200000" scaled="0"/>
            </a:gradFill>
            <a:ln w="190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36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804"/>
              <a:endParaRPr lang="zh-CN" altLang="en-US" sz="1466" b="1">
                <a:solidFill>
                  <a:prstClr val="white"/>
                </a:solidFill>
                <a:latin typeface="Batang" pitchFamily="18" charset="-127"/>
                <a:ea typeface="Batang" pitchFamily="18" charset="-127"/>
              </a:endParaRPr>
            </a:p>
          </p:txBody>
        </p:sp>
        <p:sp>
          <p:nvSpPr>
            <p:cNvPr id="41" name="文本框 42"/>
            <p:cNvSpPr txBox="1"/>
            <p:nvPr/>
          </p:nvSpPr>
          <p:spPr>
            <a:xfrm rot="16200000">
              <a:off x="-769140" y="2734314"/>
              <a:ext cx="3386479" cy="977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804"/>
              <a:r>
                <a:rPr lang="en-US" altLang="zh-CN" sz="36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Batang" pitchFamily="18" charset="-127"/>
                  <a:cs typeface="Arial" panose="020B0604020202020204" pitchFamily="34" charset="0"/>
                </a:rPr>
                <a:t>Contents</a:t>
              </a:r>
              <a:endParaRPr lang="zh-CN" altLang="en-US" sz="3600" b="1" dirty="0">
                <a:solidFill>
                  <a:prstClr val="white"/>
                </a:solidFill>
                <a:latin typeface="Arial" panose="020B0604020202020204" pitchFamily="34" charset="0"/>
                <a:ea typeface="Batang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64631"/>
      </p:ext>
    </p:extLst>
  </p:cSld>
  <p:clrMapOvr>
    <a:masterClrMapping/>
  </p:clrMapOvr>
  <p:transition advClick="0" advTm="4000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24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49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BDEE"/>
      </a:accent1>
      <a:accent2>
        <a:srgbClr val="0899E1"/>
      </a:accent2>
      <a:accent3>
        <a:srgbClr val="47BDEE"/>
      </a:accent3>
      <a:accent4>
        <a:srgbClr val="0899E1"/>
      </a:accent4>
      <a:accent5>
        <a:srgbClr val="47BDEE"/>
      </a:accent5>
      <a:accent6>
        <a:srgbClr val="0899E1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1101</Words>
  <Application>Microsoft Office PowerPoint</Application>
  <PresentationFormat>와이드스크린</PresentationFormat>
  <Paragraphs>213</Paragraphs>
  <Slides>24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42" baseType="lpstr">
      <vt:lpstr>等线</vt:lpstr>
      <vt:lpstr>等线 Light</vt:lpstr>
      <vt:lpstr>DFKai-SB</vt:lpstr>
      <vt:lpstr>Lato</vt:lpstr>
      <vt:lpstr>Lato Light</vt:lpstr>
      <vt:lpstr>微软雅黑</vt:lpstr>
      <vt:lpstr>微软雅黑</vt:lpstr>
      <vt:lpstr>宋体</vt:lpstr>
      <vt:lpstr>나눔스퀘어</vt:lpstr>
      <vt:lpstr>나눔스퀘어 ExtraBold</vt:lpstr>
      <vt:lpstr>나눔스퀘어라운드 ExtraBold</vt:lpstr>
      <vt:lpstr>맑은 고딕</vt:lpstr>
      <vt:lpstr>Batang</vt:lpstr>
      <vt:lpstr>Arial</vt:lpstr>
      <vt:lpstr>Calibri</vt:lpstr>
      <vt:lpstr>Impact</vt:lpstr>
      <vt:lpstr>Office 主题​​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Little East</dc:creator>
  <cp:lastModifiedBy>multicampus</cp:lastModifiedBy>
  <cp:revision>232</cp:revision>
  <dcterms:created xsi:type="dcterms:W3CDTF">2017-10-05T14:04:09Z</dcterms:created>
  <dcterms:modified xsi:type="dcterms:W3CDTF">2020-11-26T05:16:32Z</dcterms:modified>
</cp:coreProperties>
</file>